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notesSlides/notesSlide12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_rels/notesSlide12.xml.rels" ContentType="application/vnd.openxmlformats-package.relationships+xml"/>
  <Override PartName="/ppt/notesSlides/_rels/notesSlide11.xml.rels" ContentType="application/vnd.openxmlformats-package.relationships+xml"/>
  <Override PartName="/ppt/notesSlides/_rels/notesSlide10.xml.rels" ContentType="application/vnd.openxmlformats-package.relationships+xml"/>
  <Override PartName="/ppt/notesSlides/_rels/notesSlide7.xml.rels" ContentType="application/vnd.openxmlformats-package.relationships+xml"/>
  <Override PartName="/ppt/notesSlides/_rels/notesSlide6.xml.rels" ContentType="application/vnd.openxmlformats-package.relationships+xml"/>
  <Override PartName="/ppt/notesSlides/_rels/notesSlide9.xml.rels" ContentType="application/vnd.openxmlformats-package.relationships+xml"/>
  <Override PartName="/ppt/notesSlides/_rels/notesSlide5.xml.rels" ContentType="application/vnd.openxmlformats-package.relationships+xml"/>
  <Override PartName="/ppt/notesSlides/_rels/notesSlide4.xml.rels" ContentType="application/vnd.openxmlformats-package.relationships+xml"/>
  <Override PartName="/ppt/notesSlides/_rels/notesSlide3.xml.rels" ContentType="application/vnd.openxmlformats-package.relationships+xml"/>
  <Override PartName="/ppt/notesSlides/_rels/notesSlide2.xml.rels" ContentType="application/vnd.openxmlformats-package.relationships+xml"/>
  <Override PartName="/ppt/notesSlides/_rels/notesSlide8.xml.rels" ContentType="application/vnd.openxmlformats-package.relationships+xml"/>
  <Override PartName="/ppt/notesSlides/_rels/notesSlide1.xml.rels" ContentType="application/vnd.openxmlformats-package.relationships+xml"/>
  <Override PartName="/ppt/notesSlides/notesSlide6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7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6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media/image9.png" ContentType="image/png"/>
  <Override PartName="/ppt/media/image8.jpeg" ContentType="image/jpeg"/>
  <Override PartName="/ppt/media/image7.jpeg" ContentType="image/jpeg"/>
  <Override PartName="/ppt/media/image6.png" ContentType="image/png"/>
  <Override PartName="/ppt/media/image5.png" ContentType="image/png"/>
  <Override PartName="/ppt/media/image4.jpeg" ContentType="image/jpeg"/>
  <Override PartName="/ppt/media/image3.png" ContentType="image/png"/>
  <Override PartName="/ppt/media/image2.png" ContentType="image/png"/>
  <Override PartName="/ppt/media/image1.png" ContentType="image/png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9360">
            <a:noFill/>
          </a:ln>
        </p:spPr>
      </p:sp>
      <p:sp>
        <p:nvSpPr>
          <p:cNvPr id="40" name="CustomShape 2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5"/>
            </a:avLst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1" name="CustomShape 3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5"/>
            </a:avLst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2" name="PlaceHolder 4"/>
          <p:cNvSpPr>
            <a:spLocks noGrp="1"/>
          </p:cNvSpPr>
          <p:nvPr>
            <p:ph type="body"/>
          </p:nvPr>
        </p:nvSpPr>
        <p:spPr>
          <a:xfrm>
            <a:off x="685440" y="4343040"/>
            <a:ext cx="5481720" cy="4110120"/>
          </a:xfrm>
          <a:prstGeom prst="rect">
            <a:avLst/>
          </a:prstGeom>
        </p:spPr>
        <p:txBody>
          <a:bodyPr lIns="0" rIns="0" tIns="0" bIns="0"/>
          <a:p>
            <a:r>
              <a:rPr lang="en-US" sz="1200">
                <a:latin typeface="Times New Roman"/>
              </a:rPr>
              <a:t>Click to edit the notes format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
</Relationships>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</p:cSld>
</p:note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</p:cSld>
</p:note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</p:cSld>
</p:notes>
</file>

<file path=ppt/notesSlides/notesSlide1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777600" y="4776840"/>
            <a:ext cx="6218280" cy="4525920"/>
          </a:xfrm>
          <a:prstGeom prst="rect">
            <a:avLst/>
          </a:prstGeom>
          <a:noFill/>
          <a:ln>
            <a:noFill/>
          </a:ln>
        </p:spPr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685800" y="4343400"/>
            <a:ext cx="5484960" cy="4114800"/>
          </a:xfrm>
          <a:prstGeom prst="rect">
            <a:avLst/>
          </a:prstGeom>
          <a:noFill/>
          <a:ln>
            <a:noFill/>
          </a:ln>
        </p:spPr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6840" y="274680"/>
            <a:ext cx="8224920" cy="1138320"/>
          </a:xfrm>
          <a:prstGeom prst="rect">
            <a:avLst/>
          </a:prstGeom>
        </p:spPr>
        <p:txBody>
          <a:bodyPr lIns="90000" rIns="90000" tIns="46800" bIns="4680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8224920" cy="189648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6840" y="3677400"/>
            <a:ext cx="8224920" cy="189648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6840" y="274680"/>
            <a:ext cx="8224920" cy="1138320"/>
          </a:xfrm>
          <a:prstGeom prst="rect">
            <a:avLst/>
          </a:prstGeom>
        </p:spPr>
        <p:txBody>
          <a:bodyPr lIns="90000" rIns="90000" tIns="46800" bIns="46800" anchor="ctr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4013640" cy="189648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1720" y="1600200"/>
            <a:ext cx="4013640" cy="189648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1720" y="3677400"/>
            <a:ext cx="4013640" cy="189648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6840" y="3677400"/>
            <a:ext cx="4013640" cy="189648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6840" y="274680"/>
            <a:ext cx="8224920" cy="1138320"/>
          </a:xfrm>
          <a:prstGeom prst="rect">
            <a:avLst/>
          </a:prstGeom>
        </p:spPr>
        <p:txBody>
          <a:bodyPr lIns="90000" rIns="90000" tIns="46800" bIns="46800" anchor="ctr"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8224920" cy="3976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6840" y="1600200"/>
            <a:ext cx="8224920" cy="3976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2077200" y="1600200"/>
            <a:ext cx="4983840" cy="397656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/>
        </p:blipFill>
        <p:spPr>
          <a:xfrm>
            <a:off x="2077200" y="1600200"/>
            <a:ext cx="4983840" cy="39765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6840" y="274680"/>
            <a:ext cx="8224920" cy="1138320"/>
          </a:xfrm>
          <a:prstGeom prst="rect">
            <a:avLst/>
          </a:prstGeom>
        </p:spPr>
        <p:txBody>
          <a:bodyPr lIns="90000" rIns="90000" tIns="46800" bIns="46800" anchor="ctr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6840" y="1600200"/>
            <a:ext cx="8224920" cy="3976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6840" y="274680"/>
            <a:ext cx="8224920" cy="1138320"/>
          </a:xfrm>
          <a:prstGeom prst="rect">
            <a:avLst/>
          </a:prstGeom>
        </p:spPr>
        <p:txBody>
          <a:bodyPr lIns="90000" rIns="90000" tIns="46800" bIns="46800" anchor="ctr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8224920" cy="3976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6840" y="274680"/>
            <a:ext cx="8224920" cy="1138320"/>
          </a:xfrm>
          <a:prstGeom prst="rect">
            <a:avLst/>
          </a:prstGeom>
        </p:spPr>
        <p:txBody>
          <a:bodyPr lIns="90000" rIns="90000" tIns="46800" bIns="46800" anchor="ctr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4013640" cy="3976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1720" y="1600200"/>
            <a:ext cx="4013640" cy="3976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6840" y="274680"/>
            <a:ext cx="8224920" cy="1138320"/>
          </a:xfrm>
          <a:prstGeom prst="rect">
            <a:avLst/>
          </a:prstGeom>
        </p:spPr>
        <p:txBody>
          <a:bodyPr lIns="90000" rIns="90000" tIns="46800" bIns="4680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6840" y="274680"/>
            <a:ext cx="8224920" cy="5277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6840" y="274680"/>
            <a:ext cx="8224920" cy="1138320"/>
          </a:xfrm>
          <a:prstGeom prst="rect">
            <a:avLst/>
          </a:prstGeom>
        </p:spPr>
        <p:txBody>
          <a:bodyPr lIns="90000" rIns="90000" tIns="46800" bIns="46800" anchor="ctr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4013640" cy="189648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6840" y="3677400"/>
            <a:ext cx="4013640" cy="189648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1720" y="1600200"/>
            <a:ext cx="4013640" cy="3976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6840" y="274680"/>
            <a:ext cx="8224920" cy="1138320"/>
          </a:xfrm>
          <a:prstGeom prst="rect">
            <a:avLst/>
          </a:prstGeom>
        </p:spPr>
        <p:txBody>
          <a:bodyPr lIns="90000" rIns="90000" tIns="46800" bIns="46800" anchor="ctr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4013640" cy="3976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1720" y="1600200"/>
            <a:ext cx="4013640" cy="189648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1720" y="3677400"/>
            <a:ext cx="4013640" cy="189648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6840" y="274680"/>
            <a:ext cx="8224920" cy="1138320"/>
          </a:xfrm>
          <a:prstGeom prst="rect">
            <a:avLst/>
          </a:prstGeom>
        </p:spPr>
        <p:txBody>
          <a:bodyPr lIns="90000" rIns="90000" tIns="46800" bIns="46800" anchor="ctr"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4013640" cy="189648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1720" y="1600200"/>
            <a:ext cx="4013640" cy="189648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6840" y="3677400"/>
            <a:ext cx="8224920" cy="189648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6840" y="274680"/>
            <a:ext cx="8224920" cy="1138320"/>
          </a:xfrm>
          <a:prstGeom prst="rect">
            <a:avLst/>
          </a:prstGeom>
        </p:spPr>
        <p:txBody>
          <a:bodyPr lIns="90000" rIns="90000" tIns="46800" bIns="46800" anchor="ctr"/>
          <a:p>
            <a:pPr algn="ctr"/>
            <a:r>
              <a:rPr lang="en-US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8224920" cy="3976560"/>
          </a:xfrm>
          <a:prstGeom prst="rect">
            <a:avLst/>
          </a:prstGeom>
        </p:spPr>
        <p:txBody>
          <a:bodyPr lIns="90000" rIns="90000" tIns="46800" bIns="46800"/>
          <a:p>
            <a:pPr/>
            <a:r>
              <a:rPr lang="en-US" sz="3200">
                <a:latin typeface="Arial"/>
              </a:rPr>
              <a:t>Click to edit the outline text format</a:t>
            </a:r>
            <a:endParaRPr/>
          </a:p>
          <a:p>
            <a:pPr lvl="1"/>
            <a:r>
              <a:rPr lang="en-US" sz="2800">
                <a:latin typeface="Arial"/>
              </a:rPr>
              <a:t>Second Outline Level</a:t>
            </a:r>
            <a:endParaRPr/>
          </a:p>
          <a:p>
            <a:pPr lvl="2">
              <a:buFont typeface="Times New Roman"/>
              <a:buChar char="•"/>
            </a:pPr>
            <a:r>
              <a:rPr lang="en-US" sz="2400">
                <a:latin typeface="Arial"/>
              </a:rPr>
              <a:t>Third Outline Level</a:t>
            </a:r>
            <a:endParaRPr/>
          </a:p>
          <a:p>
            <a:pPr lvl="3">
              <a:buFont typeface="Times New Roman"/>
              <a:buChar char="–"/>
            </a:pPr>
            <a:r>
              <a:rPr lang="en-US" sz="2000">
                <a:latin typeface="Arial"/>
              </a:rPr>
              <a:t>Fourth Outline Level</a:t>
            </a:r>
            <a:endParaRPr/>
          </a:p>
          <a:p>
            <a:pPr lvl="4">
              <a:buFont typeface="Times New Roman"/>
              <a:buChar char="»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Font typeface="Times New Roman"/>
              <a:buChar char="»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Font typeface="Times New Roman"/>
              <a:buChar char="»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6840" y="6245280"/>
            <a:ext cx="2128680" cy="471600"/>
          </a:xfrm>
          <a:prstGeom prst="rect">
            <a:avLst/>
          </a:prstGeom>
        </p:spPr>
        <p:txBody>
          <a:bodyPr lIns="90000" rIns="90000" tIns="46800" bIns="46800"/>
          <a:p>
            <a:pPr/>
            <a:r>
              <a:rPr lang="en-US">
                <a:latin typeface="Arial"/>
              </a:rPr>
              <a:t>&lt;date/time&gt;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245280"/>
            <a:ext cx="2890800" cy="471600"/>
          </a:xfrm>
          <a:prstGeom prst="rect">
            <a:avLst/>
          </a:prstGeom>
        </p:spPr>
        <p:txBody>
          <a:bodyPr lIns="90000" rIns="90000" tIns="46800" bIns="46800"/>
          <a:p>
            <a:pPr/>
            <a:r>
              <a:rPr lang="en-US">
                <a:latin typeface="Arial"/>
              </a:rPr>
              <a:t>&lt;footer&gt;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3080" y="6245280"/>
            <a:ext cx="2129040" cy="471600"/>
          </a:xfrm>
          <a:prstGeom prst="rect">
            <a:avLst/>
          </a:prstGeom>
        </p:spPr>
        <p:txBody>
          <a:bodyPr lIns="90000" rIns="90000" tIns="46800" bIns="46800"/>
          <a:p>
            <a:pPr/>
            <a:fld id="{D48820CF-9928-4628-8262-8EC400B67A49}" type="slidenum">
              <a:rPr lang="en-US">
                <a:latin typeface="Arial"/>
              </a:rPr>
              <a:t>&lt;number&gt;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5.xml"/><Relationship Id="rId3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5.xml"/><Relationship Id="rId3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3.xml"/><Relationship Id="rId3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/>
            <a:r>
              <a:rPr lang="en-US" sz="4400">
                <a:latin typeface="Arial"/>
              </a:rPr>
              <a:t>Would you prefer a country…</a:t>
            </a:r>
            <a:endParaRPr/>
          </a:p>
        </p:txBody>
      </p:sp>
      <p:sp>
        <p:nvSpPr>
          <p:cNvPr id="44" name="TextShape 2"/>
          <p:cNvSpPr txBox="1"/>
          <p:nvPr/>
        </p:nvSpPr>
        <p:spPr>
          <a:xfrm>
            <a:off x="457200" y="1600200"/>
            <a:ext cx="8229600" cy="45259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/>
            <a:r>
              <a:rPr lang="en-US" sz="3200">
                <a:latin typeface="Arial"/>
              </a:rPr>
              <a:t>A: Each state is allowed to set its own laws on important issues</a:t>
            </a:r>
            <a:endParaRPr/>
          </a:p>
          <a:p>
            <a:pPr/>
            <a:endParaRPr/>
          </a:p>
          <a:p>
            <a:pPr/>
            <a:r>
              <a:rPr lang="en-US" sz="3200">
                <a:latin typeface="Arial"/>
              </a:rPr>
              <a:t>B:  Where important laws were set by the federal government (and so they are consistent from state to state).</a:t>
            </a:r>
            <a:endParaRPr/>
          </a:p>
          <a:p>
            <a:pPr/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ddddd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" descr=""/>
          <p:cNvPicPr/>
          <p:nvPr/>
        </p:nvPicPr>
        <p:blipFill>
          <a:blip r:embed="rId1"/>
          <a:srcRect l="0" t="4396" r="0" b="0"/>
          <a:stretch/>
        </p:blipFill>
        <p:spPr>
          <a:xfrm>
            <a:off x="990720" y="1219320"/>
            <a:ext cx="7010280" cy="5194080"/>
          </a:xfrm>
          <a:prstGeom prst="rect">
            <a:avLst/>
          </a:prstGeom>
          <a:ln>
            <a:noFill/>
          </a:ln>
        </p:spPr>
      </p:pic>
      <p:sp>
        <p:nvSpPr>
          <p:cNvPr id="70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/>
            <a:r>
              <a:rPr lang="en-US" sz="4400">
                <a:latin typeface="Arial"/>
              </a:rPr>
              <a:t>Union and Confederacy, 1861</a:t>
            </a:r>
            <a:endParaRPr/>
          </a:p>
        </p:txBody>
      </p:sp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9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CustomShape 1"/>
          <p:cNvSpPr/>
          <p:nvPr/>
        </p:nvSpPr>
        <p:spPr>
          <a:xfrm>
            <a:off x="533520" y="533520"/>
            <a:ext cx="8153280" cy="64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 algn="ctr">
              <a:lnSpc>
                <a:spcPct val="100000"/>
              </a:lnSpc>
            </a:pPr>
            <a:r>
              <a:rPr lang="en-US" sz="3600">
                <a:latin typeface="Arial Black"/>
              </a:rPr>
              <a:t>The Civil War Begins</a:t>
            </a:r>
            <a:endParaRPr/>
          </a:p>
        </p:txBody>
      </p:sp>
      <p:sp>
        <p:nvSpPr>
          <p:cNvPr id="72" name="Line 2"/>
          <p:cNvSpPr/>
          <p:nvPr/>
        </p:nvSpPr>
        <p:spPr>
          <a:xfrm>
            <a:off x="914400" y="4648320"/>
            <a:ext cx="6781680" cy="1440"/>
          </a:xfrm>
          <a:prstGeom prst="line">
            <a:avLst/>
          </a:prstGeom>
          <a:ln w="9360">
            <a:solidFill>
              <a:srgbClr val="000000"/>
            </a:solidFill>
            <a:miter/>
            <a:headEnd len="med" type="triangle" w="med"/>
            <a:tailEnd len="med" type="triangle" w="med"/>
          </a:ln>
        </p:spPr>
      </p:sp>
      <p:sp>
        <p:nvSpPr>
          <p:cNvPr id="73" name="CustomShape 3"/>
          <p:cNvSpPr/>
          <p:nvPr/>
        </p:nvSpPr>
        <p:spPr>
          <a:xfrm>
            <a:off x="304920" y="3962520"/>
            <a:ext cx="8229600" cy="368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/>
            <a:r>
              <a:rPr lang="en-US">
                <a:latin typeface="Arial"/>
              </a:rPr>
              <a:t>     </a:t>
            </a:r>
            <a:endParaRPr/>
          </a:p>
        </p:txBody>
      </p:sp>
      <p:sp>
        <p:nvSpPr>
          <p:cNvPr id="74" name="CustomShape 4"/>
          <p:cNvSpPr/>
          <p:nvPr/>
        </p:nvSpPr>
        <p:spPr>
          <a:xfrm>
            <a:off x="228600" y="4952880"/>
            <a:ext cx="8458200" cy="368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/>
            <a:r>
              <a:rPr b="1" lang="en-US">
                <a:latin typeface="Arial"/>
              </a:rPr>
              <a:t>Fort Sumter (1861)</a:t>
            </a:r>
            <a:endParaRPr/>
          </a:p>
        </p:txBody>
      </p:sp>
      <p:sp>
        <p:nvSpPr>
          <p:cNvPr id="75" name="CustomShape 5"/>
          <p:cNvSpPr/>
          <p:nvPr/>
        </p:nvSpPr>
        <p:spPr>
          <a:xfrm>
            <a:off x="0" y="4419720"/>
            <a:ext cx="914400" cy="398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>
              <a:lnSpc>
                <a:spcPct val="100000"/>
              </a:lnSpc>
            </a:pPr>
            <a:r>
              <a:rPr lang="en-US" sz="2000">
                <a:latin typeface="Arial Black"/>
              </a:rPr>
              <a:t>1861</a:t>
            </a:r>
            <a:endParaRPr/>
          </a:p>
        </p:txBody>
      </p:sp>
      <p:sp>
        <p:nvSpPr>
          <p:cNvPr id="76" name="CustomShape 6"/>
          <p:cNvSpPr/>
          <p:nvPr/>
        </p:nvSpPr>
        <p:spPr>
          <a:xfrm>
            <a:off x="7772400" y="4343400"/>
            <a:ext cx="990720" cy="398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>
              <a:lnSpc>
                <a:spcPct val="100000"/>
              </a:lnSpc>
            </a:pPr>
            <a:r>
              <a:rPr lang="en-US" sz="2000">
                <a:latin typeface="Arial Black"/>
              </a:rPr>
              <a:t>1865</a:t>
            </a:r>
            <a:endParaRPr/>
          </a:p>
        </p:txBody>
      </p:sp>
      <p:sp>
        <p:nvSpPr>
          <p:cNvPr id="77" name="CustomShape 7"/>
          <p:cNvSpPr/>
          <p:nvPr/>
        </p:nvSpPr>
        <p:spPr>
          <a:xfrm>
            <a:off x="838080" y="4724280"/>
            <a:ext cx="381240" cy="304920"/>
          </a:xfrm>
          <a:prstGeom prst="upArrow">
            <a:avLst>
              <a:gd name="adj1" fmla="val 5400"/>
              <a:gd name="adj2" fmla="val 5400"/>
            </a:avLst>
          </a:prstGeom>
          <a:solidFill>
            <a:srgbClr val="bbe0e3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pic>
        <p:nvPicPr>
          <p:cNvPr id="78" name="" descr=""/>
          <p:cNvPicPr/>
          <p:nvPr/>
        </p:nvPicPr>
        <p:blipFill>
          <a:blip r:embed="rId1"/>
          <a:stretch/>
        </p:blipFill>
        <p:spPr>
          <a:xfrm>
            <a:off x="2666880" y="1752480"/>
            <a:ext cx="6096240" cy="47451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5" dur="indefinite" restart="never" nodeType="tmRoot">
          <p:childTnLst>
            <p:seq>
              <p:cTn id="26" dur="indefinite" nodeType="mainSeq">
                <p:childTnLst>
                  <p:par>
                    <p:cTn id="27" dur="indefinite" fill="hold">
                      <p:stCondLst>
                        <p:cond delay="indefinite"/>
                      </p:stCondLst>
                      <p:childTnLst>
                        <p:par>
                          <p:cTn id="28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29" dur="indefinite" nodeType="clickEffect" fill="hold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heckerboard(across)" transition="in">
                                      <p:cBhvr additive="repl">
                                        <p:cTn id="31" dur="2000" fill="hold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228600" y="380880"/>
            <a:ext cx="8458200" cy="64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>
              <a:lnSpc>
                <a:spcPct val="100000"/>
              </a:lnSpc>
            </a:pPr>
            <a:r>
              <a:rPr lang="en-US" sz="2400">
                <a:latin typeface="Times New Roman"/>
              </a:rPr>
              <a:t>                                   </a:t>
            </a:r>
            <a:r>
              <a:rPr lang="en-US" sz="3600">
                <a:solidFill>
                  <a:srgbClr val="333399"/>
                </a:solidFill>
                <a:latin typeface="Arial Black"/>
              </a:rPr>
              <a:t>NORTH</a:t>
            </a:r>
            <a:r>
              <a:rPr lang="en-US" sz="3600">
                <a:solidFill>
                  <a:srgbClr val="333399"/>
                </a:solidFill>
                <a:latin typeface="Arial Black"/>
              </a:rPr>
              <a:t>	</a:t>
            </a:r>
            <a:r>
              <a:rPr lang="en-US" sz="3600">
                <a:solidFill>
                  <a:srgbClr val="333399"/>
                </a:solidFill>
                <a:latin typeface="Arial Black"/>
              </a:rPr>
              <a:t>	</a:t>
            </a:r>
            <a:r>
              <a:rPr lang="en-US" sz="3600">
                <a:solidFill>
                  <a:srgbClr val="333399"/>
                </a:solidFill>
                <a:latin typeface="Arial Black"/>
              </a:rPr>
              <a:t>	</a:t>
            </a:r>
            <a:r>
              <a:rPr lang="en-US" sz="3600">
                <a:solidFill>
                  <a:srgbClr val="808080"/>
                </a:solidFill>
                <a:latin typeface="Arial Black"/>
              </a:rPr>
              <a:t>SOUTH</a:t>
            </a:r>
            <a:endParaRPr/>
          </a:p>
        </p:txBody>
      </p:sp>
      <p:sp>
        <p:nvSpPr>
          <p:cNvPr id="80" name="CustomShape 2"/>
          <p:cNvSpPr/>
          <p:nvPr/>
        </p:nvSpPr>
        <p:spPr>
          <a:xfrm>
            <a:off x="0" y="1447920"/>
            <a:ext cx="8839080" cy="459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>
              <a:lnSpc>
                <a:spcPct val="100000"/>
              </a:lnSpc>
            </a:pPr>
            <a:r>
              <a:rPr lang="en-US" sz="2400">
                <a:latin typeface="Arial Black"/>
              </a:rPr>
              <a:t>POPULATION</a:t>
            </a:r>
            <a:r>
              <a:rPr lang="en-US" sz="2400">
                <a:latin typeface="Arial Black"/>
              </a:rPr>
              <a:t>	</a:t>
            </a:r>
            <a:r>
              <a:rPr lang="en-US" sz="2400">
                <a:latin typeface="Arial Black"/>
              </a:rPr>
              <a:t>   </a:t>
            </a:r>
            <a:r>
              <a:rPr lang="en-US" sz="2400">
                <a:solidFill>
                  <a:srgbClr val="333399"/>
                </a:solidFill>
                <a:latin typeface="Arial Black"/>
              </a:rPr>
              <a:t>20 million</a:t>
            </a:r>
            <a:r>
              <a:rPr lang="en-US" sz="2400">
                <a:latin typeface="Arial Black"/>
              </a:rPr>
              <a:t>	</a:t>
            </a:r>
            <a:r>
              <a:rPr lang="en-US" sz="2400">
                <a:latin typeface="Arial Black"/>
              </a:rPr>
              <a:t>	</a:t>
            </a:r>
            <a:r>
              <a:rPr lang="en-US" sz="2400">
                <a:latin typeface="Arial Black"/>
              </a:rPr>
              <a:t>   </a:t>
            </a:r>
            <a:r>
              <a:rPr lang="en-US" sz="2400">
                <a:solidFill>
                  <a:srgbClr val="808080"/>
                </a:solidFill>
                <a:latin typeface="Arial Black"/>
              </a:rPr>
              <a:t>7 million</a:t>
            </a:r>
            <a:endParaRPr/>
          </a:p>
        </p:txBody>
      </p:sp>
      <p:sp>
        <p:nvSpPr>
          <p:cNvPr id="81" name="CustomShape 3"/>
          <p:cNvSpPr/>
          <p:nvPr/>
        </p:nvSpPr>
        <p:spPr>
          <a:xfrm>
            <a:off x="0" y="2362320"/>
            <a:ext cx="8991720" cy="459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>
              <a:lnSpc>
                <a:spcPct val="100000"/>
              </a:lnSpc>
            </a:pPr>
            <a:r>
              <a:rPr lang="en-US" sz="2400">
                <a:latin typeface="Arial Black"/>
              </a:rPr>
              <a:t>MILES OF RAIL      </a:t>
            </a:r>
            <a:r>
              <a:rPr lang="en-US" sz="2400">
                <a:solidFill>
                  <a:srgbClr val="333399"/>
                </a:solidFill>
                <a:latin typeface="Arial Black"/>
              </a:rPr>
              <a:t>18,500</a:t>
            </a:r>
            <a:r>
              <a:rPr lang="en-US" sz="2400">
                <a:latin typeface="Arial Black"/>
              </a:rPr>
              <a:t> </a:t>
            </a:r>
            <a:r>
              <a:rPr lang="en-US" sz="2400">
                <a:latin typeface="Arial Black"/>
              </a:rPr>
              <a:t>	</a:t>
            </a:r>
            <a:r>
              <a:rPr lang="en-US" sz="2400">
                <a:latin typeface="Arial Black"/>
              </a:rPr>
              <a:t>	</a:t>
            </a:r>
            <a:r>
              <a:rPr lang="en-US" sz="2400">
                <a:latin typeface="Arial Black"/>
              </a:rPr>
              <a:t>	</a:t>
            </a:r>
            <a:r>
              <a:rPr lang="en-US" sz="2400">
                <a:latin typeface="Arial Black"/>
              </a:rPr>
              <a:t>     </a:t>
            </a:r>
            <a:r>
              <a:rPr lang="en-US" sz="2400">
                <a:solidFill>
                  <a:srgbClr val="808080"/>
                </a:solidFill>
                <a:latin typeface="Arial Black"/>
              </a:rPr>
              <a:t>6,100</a:t>
            </a:r>
            <a:endParaRPr/>
          </a:p>
        </p:txBody>
      </p:sp>
      <p:sp>
        <p:nvSpPr>
          <p:cNvPr id="82" name="CustomShape 4"/>
          <p:cNvSpPr/>
          <p:nvPr/>
        </p:nvSpPr>
        <p:spPr>
          <a:xfrm>
            <a:off x="0" y="3352680"/>
            <a:ext cx="8839080" cy="829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>
              <a:lnSpc>
                <a:spcPct val="100000"/>
              </a:lnSpc>
            </a:pPr>
            <a:r>
              <a:rPr lang="en-US" sz="2400">
                <a:latin typeface="Arial Black"/>
              </a:rPr>
              <a:t>  </a:t>
            </a:r>
            <a:r>
              <a:rPr lang="en-US" sz="2400">
                <a:latin typeface="Arial Black"/>
              </a:rPr>
              <a:t>Exports</a:t>
            </a:r>
            <a:r>
              <a:rPr lang="en-US" sz="2400">
                <a:latin typeface="Arial Black"/>
              </a:rPr>
              <a:t>	</a:t>
            </a:r>
            <a:r>
              <a:rPr lang="en-US" sz="2400">
                <a:latin typeface="Arial Black"/>
              </a:rPr>
              <a:t>	</a:t>
            </a:r>
            <a:r>
              <a:rPr lang="en-US" sz="2400">
                <a:latin typeface="Arial Black"/>
              </a:rPr>
              <a:t>   </a:t>
            </a:r>
            <a:r>
              <a:rPr lang="en-US" sz="2400">
                <a:solidFill>
                  <a:srgbClr val="333399"/>
                </a:solidFill>
                <a:latin typeface="Arial Black"/>
              </a:rPr>
              <a:t>4,500,000</a:t>
            </a:r>
            <a:r>
              <a:rPr lang="en-US" sz="2400">
                <a:latin typeface="Arial Black"/>
              </a:rPr>
              <a:t>	</a:t>
            </a:r>
            <a:r>
              <a:rPr lang="en-US" sz="2400">
                <a:latin typeface="Arial Black"/>
              </a:rPr>
              <a:t>	</a:t>
            </a:r>
            <a:r>
              <a:rPr lang="en-US" sz="2400">
                <a:latin typeface="Arial Black"/>
              </a:rPr>
              <a:t>    </a:t>
            </a:r>
            <a:r>
              <a:rPr lang="en-US" sz="2400">
                <a:solidFill>
                  <a:srgbClr val="808080"/>
                </a:solidFill>
                <a:latin typeface="Arial Black"/>
              </a:rPr>
              <a:t>600,000</a:t>
            </a:r>
            <a:endParaRPr/>
          </a:p>
          <a:p>
            <a:pPr>
              <a:lnSpc>
                <a:spcPct val="100000"/>
              </a:lnSpc>
            </a:pPr>
            <a:r>
              <a:rPr lang="en-US" sz="1600">
                <a:latin typeface="Arial Black"/>
              </a:rPr>
              <a:t>(tons – 1855)</a:t>
            </a:r>
            <a:endParaRPr/>
          </a:p>
        </p:txBody>
      </p:sp>
      <p:sp>
        <p:nvSpPr>
          <p:cNvPr id="83" name="CustomShape 5"/>
          <p:cNvSpPr/>
          <p:nvPr/>
        </p:nvSpPr>
        <p:spPr>
          <a:xfrm>
            <a:off x="0" y="4572000"/>
            <a:ext cx="8686800" cy="459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>
              <a:lnSpc>
                <a:spcPct val="100000"/>
              </a:lnSpc>
            </a:pPr>
            <a:r>
              <a:rPr lang="en-US" sz="2400">
                <a:latin typeface="Arial Black"/>
              </a:rPr>
              <a:t>Size of Army</a:t>
            </a:r>
            <a:r>
              <a:rPr lang="en-US" sz="2400">
                <a:latin typeface="Arial Black"/>
              </a:rPr>
              <a:t>	</a:t>
            </a:r>
            <a:r>
              <a:rPr lang="en-US" sz="2400">
                <a:latin typeface="Arial Black"/>
              </a:rPr>
              <a:t>  </a:t>
            </a:r>
            <a:r>
              <a:rPr lang="en-US" sz="2400">
                <a:solidFill>
                  <a:srgbClr val="333399"/>
                </a:solidFill>
                <a:latin typeface="Arial Black"/>
              </a:rPr>
              <a:t>2.9 million</a:t>
            </a:r>
            <a:r>
              <a:rPr lang="en-US" sz="2400">
                <a:latin typeface="Arial Black"/>
              </a:rPr>
              <a:t>  </a:t>
            </a:r>
            <a:r>
              <a:rPr lang="en-US" sz="2400">
                <a:latin typeface="Arial Black"/>
              </a:rPr>
              <a:t>	</a:t>
            </a:r>
            <a:r>
              <a:rPr lang="en-US" sz="2400">
                <a:latin typeface="Arial Black"/>
              </a:rPr>
              <a:t>	</a:t>
            </a:r>
            <a:r>
              <a:rPr lang="en-US" sz="2400">
                <a:latin typeface="Arial Black"/>
              </a:rPr>
              <a:t>  </a:t>
            </a:r>
            <a:r>
              <a:rPr lang="en-US" sz="2400">
                <a:solidFill>
                  <a:srgbClr val="808080"/>
                </a:solidFill>
                <a:latin typeface="Arial Black"/>
              </a:rPr>
              <a:t>1.2 million</a:t>
            </a:r>
            <a:endParaRPr/>
          </a:p>
        </p:txBody>
      </p:sp>
      <p:sp>
        <p:nvSpPr>
          <p:cNvPr id="84" name="CustomShape 6"/>
          <p:cNvSpPr/>
          <p:nvPr/>
        </p:nvSpPr>
        <p:spPr>
          <a:xfrm>
            <a:off x="152280" y="5562720"/>
            <a:ext cx="8686800" cy="825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>
              <a:lnSpc>
                <a:spcPct val="100000"/>
              </a:lnSpc>
            </a:pPr>
            <a:r>
              <a:rPr i="1" lang="en-US" sz="2400">
                <a:latin typeface="Arial Black"/>
              </a:rPr>
              <a:t>The </a:t>
            </a:r>
            <a:r>
              <a:rPr i="1" lang="en-US" sz="2400">
                <a:solidFill>
                  <a:srgbClr val="333399"/>
                </a:solidFill>
                <a:latin typeface="Arial Black"/>
              </a:rPr>
              <a:t>Union</a:t>
            </a:r>
            <a:r>
              <a:rPr i="1" lang="en-US" sz="2400">
                <a:latin typeface="Arial Black"/>
              </a:rPr>
              <a:t> had 32 times the firearms production of the </a:t>
            </a:r>
            <a:r>
              <a:rPr i="1" lang="en-US" sz="2400">
                <a:solidFill>
                  <a:srgbClr val="808080"/>
                </a:solidFill>
                <a:latin typeface="Arial Black"/>
              </a:rPr>
              <a:t>Confederacy</a:t>
            </a:r>
            <a:r>
              <a:rPr i="1" lang="en-US" sz="2400">
                <a:latin typeface="Arial Black"/>
              </a:rPr>
              <a:t>.</a:t>
            </a:r>
            <a:endParaRPr/>
          </a:p>
        </p:txBody>
      </p:sp>
    </p:spTree>
  </p:cSld>
  <p:timing>
    <p:tnLst>
      <p:par>
        <p:cTn id="32" dur="indefinite" restart="never" nodeType="tmRoot">
          <p:childTnLst>
            <p:seq>
              <p:cTn id="33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Shape 1"/>
          <p:cNvSpPr txBox="1"/>
          <p:nvPr/>
        </p:nvSpPr>
        <p:spPr>
          <a:xfrm>
            <a:off x="228600" y="274320"/>
            <a:ext cx="876312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/>
            <a:r>
              <a:rPr lang="en-US" sz="4400">
                <a:latin typeface="Arial"/>
              </a:rPr>
              <a:t>States’ Rights vs. Federal Power</a:t>
            </a:r>
            <a:endParaRPr/>
          </a:p>
        </p:txBody>
      </p:sp>
      <p:sp>
        <p:nvSpPr>
          <p:cNvPr id="46" name="TextShape 2"/>
          <p:cNvSpPr txBox="1"/>
          <p:nvPr/>
        </p:nvSpPr>
        <p:spPr>
          <a:xfrm>
            <a:off x="457200" y="1600200"/>
            <a:ext cx="8229600" cy="45259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>
              <a:lnSpc>
                <a:spcPct val="90000"/>
              </a:lnSpc>
              <a:buFont typeface="Arial"/>
              <a:buChar char="•"/>
            </a:pPr>
            <a:r>
              <a:rPr lang="en-US" sz="3200">
                <a:latin typeface="Arial"/>
              </a:rPr>
              <a:t>While </a:t>
            </a:r>
            <a:r>
              <a:rPr i="1" lang="en-US" sz="3200">
                <a:latin typeface="Arial"/>
              </a:rPr>
              <a:t>slavery</a:t>
            </a:r>
            <a:r>
              <a:rPr lang="en-US" sz="3200">
                <a:latin typeface="Arial"/>
              </a:rPr>
              <a:t> was the root cause of the Civil War, the biggest debate between North and South was </a:t>
            </a:r>
            <a:r>
              <a:rPr lang="en-US" sz="3200" u="sng">
                <a:latin typeface="Arial"/>
              </a:rPr>
              <a:t>not</a:t>
            </a:r>
            <a:r>
              <a:rPr lang="en-US" sz="3200">
                <a:latin typeface="Arial"/>
              </a:rPr>
              <a:t> about whether slavery was a good or bad thing.</a:t>
            </a:r>
            <a:endParaRPr/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en-US" sz="3200">
                <a:latin typeface="Arial"/>
              </a:rPr>
              <a:t>The bigger debate was about </a:t>
            </a:r>
            <a:r>
              <a:rPr lang="en-US" sz="3200" u="sng">
                <a:latin typeface="Arial"/>
              </a:rPr>
              <a:t>who</a:t>
            </a:r>
            <a:r>
              <a:rPr lang="en-US" sz="3200">
                <a:latin typeface="Arial"/>
              </a:rPr>
              <a:t> should decide laws slavery.</a:t>
            </a:r>
            <a:endParaRPr/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en-US" sz="3200">
                <a:latin typeface="Arial"/>
              </a:rPr>
              <a:t>Should the federal government make decisions?</a:t>
            </a:r>
            <a:endParaRPr/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en-US" sz="3200">
                <a:latin typeface="Arial"/>
              </a:rPr>
              <a:t>Or should each state set its own laws?</a:t>
            </a: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/>
            <a:r>
              <a:rPr lang="en-US" sz="4400">
                <a:latin typeface="Arial"/>
              </a:rPr>
              <a:t>Federal Power</a:t>
            </a:r>
            <a:endParaRPr/>
          </a:p>
        </p:txBody>
      </p:sp>
      <p:sp>
        <p:nvSpPr>
          <p:cNvPr id="48" name="TextShape 2"/>
          <p:cNvSpPr txBox="1"/>
          <p:nvPr/>
        </p:nvSpPr>
        <p:spPr>
          <a:xfrm>
            <a:off x="457200" y="1600200"/>
            <a:ext cx="8229600" cy="45259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>
              <a:buFont typeface="Arial"/>
              <a:buChar char="•"/>
            </a:pPr>
            <a:r>
              <a:rPr lang="en-US" sz="3200">
                <a:latin typeface="Arial"/>
              </a:rPr>
              <a:t>The Consitution states that the federal gov’t holds “supremacy” over the states in certain areas</a:t>
            </a:r>
            <a:endParaRPr/>
          </a:p>
          <a:p>
            <a:pPr>
              <a:buFont typeface="Arial"/>
              <a:buChar char="•"/>
            </a:pPr>
            <a:r>
              <a:rPr lang="en-US" sz="3200">
                <a:latin typeface="Arial"/>
              </a:rPr>
              <a:t>What are advantages of this system?</a:t>
            </a:r>
            <a:endParaRPr/>
          </a:p>
          <a:p>
            <a:pPr>
              <a:buFont typeface="Arial"/>
              <a:buChar char="•"/>
            </a:pPr>
            <a:r>
              <a:rPr lang="en-US" sz="3200">
                <a:latin typeface="Arial"/>
              </a:rPr>
              <a:t>Disadvantages?</a:t>
            </a:r>
            <a:endParaRPr/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/>
            <a:r>
              <a:rPr lang="en-US" sz="4400">
                <a:latin typeface="Arial"/>
              </a:rPr>
              <a:t>States’ Rights</a:t>
            </a:r>
            <a:endParaRPr/>
          </a:p>
        </p:txBody>
      </p:sp>
      <p:sp>
        <p:nvSpPr>
          <p:cNvPr id="50" name="TextShape 2"/>
          <p:cNvSpPr txBox="1"/>
          <p:nvPr/>
        </p:nvSpPr>
        <p:spPr>
          <a:xfrm>
            <a:off x="457200" y="1600200"/>
            <a:ext cx="8229600" cy="45259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>
              <a:buFont typeface="Arial"/>
              <a:buChar char="•"/>
            </a:pPr>
            <a:r>
              <a:rPr lang="en-US" sz="3200">
                <a:latin typeface="Arial"/>
              </a:rPr>
              <a:t>Southern states claimed that the federal government was overstepping its power.</a:t>
            </a:r>
            <a:endParaRPr/>
          </a:p>
          <a:p>
            <a:pPr>
              <a:buFont typeface="Arial"/>
              <a:buChar char="•"/>
            </a:pPr>
            <a:r>
              <a:rPr lang="en-US" sz="3200">
                <a:latin typeface="Arial"/>
              </a:rPr>
              <a:t>South Carolina (in particular) threatened to nullify federal laws.</a:t>
            </a:r>
            <a:endParaRPr/>
          </a:p>
          <a:p>
            <a:pPr>
              <a:buFont typeface="Arial"/>
              <a:buChar char="•"/>
            </a:pPr>
            <a:r>
              <a:rPr lang="en-US" sz="3200">
                <a:latin typeface="Arial"/>
              </a:rPr>
              <a:t>What are the advantages of letting states decide their own laws?</a:t>
            </a:r>
            <a:endParaRPr/>
          </a:p>
          <a:p>
            <a:pPr>
              <a:buFont typeface="Arial"/>
              <a:buChar char="•"/>
            </a:pPr>
            <a:r>
              <a:rPr lang="en-US" sz="3200">
                <a:latin typeface="Arial"/>
              </a:rPr>
              <a:t>Disadvantages?</a:t>
            </a:r>
            <a:endParaRPr/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/>
            <a:r>
              <a:rPr lang="en-US" sz="4400">
                <a:latin typeface="Arial"/>
              </a:rPr>
              <a:t>Divisions in the country</a:t>
            </a:r>
            <a:endParaRPr/>
          </a:p>
        </p:txBody>
      </p:sp>
      <p:graphicFrame>
        <p:nvGraphicFramePr>
          <p:cNvPr id="52" name="Table 2"/>
          <p:cNvGraphicFramePr/>
          <p:nvPr/>
        </p:nvGraphicFramePr>
        <p:xfrm>
          <a:off x="457200" y="1600200"/>
          <a:ext cx="8229600" cy="394668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627840">
                <a:tc>
                  <a:txBody>
                    <a:bodyPr lIns="90000" rIns="90000" tIns="184320" bIns="46800"/>
                    <a:p>
                      <a:pPr algn="ctr">
                        <a:lnSpc>
                          <a:spcPct val="81000"/>
                        </a:lnSpc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"/>
                        </a:rPr>
                        <a:t>Northern states</a:t>
                      </a:r>
                      <a:endParaRPr/>
                    </a:p>
                  </a:txBody>
                  <a:tcPr/>
                </a:tc>
                <a:tc>
                  <a:txBody>
                    <a:bodyPr lIns="90000" rIns="90000" tIns="184320" bIns="46800"/>
                    <a:p>
                      <a:pPr algn="ctr">
                        <a:lnSpc>
                          <a:spcPct val="81000"/>
                        </a:lnSpc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"/>
                        </a:rPr>
                        <a:t>Southern states</a:t>
                      </a:r>
                      <a:endParaRPr/>
                    </a:p>
                  </a:txBody>
                  <a:tcPr/>
                </a:tc>
              </a:tr>
              <a:tr h="3318840">
                <a:tc>
                  <a:txBody>
                    <a:bodyPr lIns="90000" rIns="90000" tIns="184320" bIns="46800"/>
                    <a:p>
                      <a:pPr>
                        <a:lnSpc>
                          <a:spcPct val="81000"/>
                        </a:lnSpc>
                        <a:buFont typeface="Arial"/>
                        <a:buChar char="•"/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"/>
                        </a:rPr>
                        <a:t>Republican Party</a:t>
                      </a:r>
                      <a:endParaRPr/>
                    </a:p>
                    <a:p>
                      <a:pPr>
                        <a:lnSpc>
                          <a:spcPct val="81000"/>
                        </a:lnSpc>
                        <a:buFont typeface="Arial"/>
                        <a:buChar char="•"/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"/>
                        </a:rPr>
                        <a:t>More industrial</a:t>
                      </a:r>
                      <a:endParaRPr/>
                    </a:p>
                    <a:p>
                      <a:pPr>
                        <a:lnSpc>
                          <a:spcPct val="81000"/>
                        </a:lnSpc>
                        <a:buFont typeface="Arial"/>
                        <a:buChar char="•"/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"/>
                        </a:rPr>
                        <a:t>Anti-Slavery (for various reasons)</a:t>
                      </a:r>
                      <a:endParaRPr/>
                    </a:p>
                    <a:p>
                      <a:pPr>
                        <a:lnSpc>
                          <a:spcPct val="81000"/>
                        </a:lnSpc>
                        <a:buFont typeface="Arial"/>
                        <a:buChar char="•"/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"/>
                        </a:rPr>
                        <a:t>Favored federal power (on issue of slavery)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latin typeface="Arial"/>
                        </a:rPr>
                        <a:t>	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latin typeface="Arial"/>
                        </a:rPr>
                        <a:t>	</a:t>
                      </a:r>
                      <a:endParaRPr/>
                    </a:p>
                  </a:txBody>
                  <a:tcPr/>
                </a:tc>
                <a:tc>
                  <a:txBody>
                    <a:bodyPr lIns="90000" rIns="90000" tIns="184320" bIns="46800"/>
                    <a:p>
                      <a:pPr>
                        <a:lnSpc>
                          <a:spcPct val="81000"/>
                        </a:lnSpc>
                        <a:buFont typeface="Arial"/>
                        <a:buChar char="•"/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"/>
                        </a:rPr>
                        <a:t> 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latin typeface="Arial"/>
                        </a:rPr>
                        <a:t>Democratic Party </a:t>
                      </a:r>
                      <a:endParaRPr/>
                    </a:p>
                    <a:p>
                      <a:pPr>
                        <a:lnSpc>
                          <a:spcPct val="81000"/>
                        </a:lnSpc>
                        <a:buFont typeface="Arial"/>
                        <a:buChar char="•"/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"/>
                        </a:rPr>
                        <a:t> 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latin typeface="Arial"/>
                        </a:rPr>
                        <a:t>More agricultural      (slave-based) </a:t>
                      </a:r>
                      <a:endParaRPr/>
                    </a:p>
                    <a:p>
                      <a:pPr>
                        <a:lnSpc>
                          <a:spcPct val="81000"/>
                        </a:lnSpc>
                        <a:buFont typeface="Arial"/>
                        <a:buChar char="•"/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"/>
                        </a:rPr>
                        <a:t> 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latin typeface="Arial"/>
                        </a:rPr>
                        <a:t>Pro-Slavery </a:t>
                      </a:r>
                      <a:endParaRPr/>
                    </a:p>
                    <a:p>
                      <a:pPr>
                        <a:lnSpc>
                          <a:spcPct val="81000"/>
                        </a:lnSpc>
                        <a:buFont typeface="Arial"/>
                        <a:buChar char="•"/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"/>
                        </a:rPr>
                        <a:t> 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latin typeface="Arial"/>
                        </a:rPr>
                        <a:t>Favored States’ Rights 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" descr=""/>
          <p:cNvPicPr/>
          <p:nvPr/>
        </p:nvPicPr>
        <p:blipFill>
          <a:blip r:embed="rId1"/>
          <a:stretch/>
        </p:blipFill>
        <p:spPr>
          <a:xfrm>
            <a:off x="0" y="1143000"/>
            <a:ext cx="9144000" cy="4959360"/>
          </a:xfrm>
          <a:prstGeom prst="rect">
            <a:avLst/>
          </a:prstGeom>
          <a:ln>
            <a:noFill/>
          </a:ln>
        </p:spPr>
      </p:pic>
      <p:sp>
        <p:nvSpPr>
          <p:cNvPr id="54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/>
            <a:r>
              <a:rPr lang="en-US" sz="4400">
                <a:latin typeface="Arial"/>
              </a:rPr>
              <a:t>Presidential Election</a:t>
            </a:r>
            <a:endParaRPr/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66cc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ustomShape 1"/>
          <p:cNvSpPr/>
          <p:nvPr/>
        </p:nvSpPr>
        <p:spPr>
          <a:xfrm>
            <a:off x="1447920" y="533520"/>
            <a:ext cx="6248160" cy="936360"/>
          </a:xfrm>
          <a:prstGeom prst="rect">
            <a:avLst/>
          </a:prstGeom>
          <a:gradFill>
            <a:gsLst>
              <a:gs pos="0">
                <a:srgbClr val="aaaaaa"/>
              </a:gs>
              <a:gs pos="100000">
                <a:srgbClr val="ffffff"/>
              </a:gs>
            </a:gsLst>
            <a:lin ang="5400000"/>
          </a:gra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 anchorCtr="1"/>
          <a:p>
            <a:pPr>
              <a:buSzPct val="45000"/>
              <a:buFont typeface="StarSymbol"/>
              <a:buChar char=""/>
            </a:pPr>
            <a:r>
              <a:rPr b="1" lang="en-US" sz="2400">
                <a:latin typeface="Arial Black"/>
              </a:rPr>
              <a:t>The Civil War</a:t>
            </a:r>
            <a:endParaRPr/>
          </a:p>
        </p:txBody>
      </p:sp>
      <p:pic>
        <p:nvPicPr>
          <p:cNvPr id="56" name="" descr=""/>
          <p:cNvPicPr/>
          <p:nvPr/>
        </p:nvPicPr>
        <p:blipFill>
          <a:blip r:embed="rId1"/>
          <a:stretch/>
        </p:blipFill>
        <p:spPr>
          <a:xfrm>
            <a:off x="762120" y="1905120"/>
            <a:ext cx="3060720" cy="3809880"/>
          </a:xfrm>
          <a:prstGeom prst="rect">
            <a:avLst/>
          </a:prstGeom>
          <a:ln>
            <a:noFill/>
          </a:ln>
        </p:spPr>
      </p:pic>
      <p:sp>
        <p:nvSpPr>
          <p:cNvPr id="57" name="CustomShape 2"/>
          <p:cNvSpPr/>
          <p:nvPr/>
        </p:nvSpPr>
        <p:spPr>
          <a:xfrm>
            <a:off x="152280" y="5867280"/>
            <a:ext cx="4086360" cy="5526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 anchorCtr="1"/>
          <a:p>
            <a:pPr>
              <a:buSzPct val="45000"/>
              <a:buFont typeface="StarSymbol"/>
              <a:buChar char=""/>
            </a:pPr>
            <a:r>
              <a:rPr b="1" lang="en-US" sz="2400">
                <a:latin typeface="Script MT Bold"/>
              </a:rPr>
              <a:t>Elected President 1860</a:t>
            </a:r>
            <a:endParaRPr/>
          </a:p>
        </p:txBody>
      </p:sp>
      <p:sp>
        <p:nvSpPr>
          <p:cNvPr id="58" name="CustomShape 3"/>
          <p:cNvSpPr/>
          <p:nvPr/>
        </p:nvSpPr>
        <p:spPr>
          <a:xfrm>
            <a:off x="4191120" y="3429000"/>
            <a:ext cx="1143000" cy="380880"/>
          </a:xfrm>
          <a:prstGeom prst="rightArrow">
            <a:avLst>
              <a:gd name="adj1" fmla="val 16200"/>
              <a:gd name="adj2" fmla="val 5400"/>
            </a:avLst>
          </a:prstGeom>
          <a:solidFill>
            <a:srgbClr val="bbe0e3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9" name="CustomShape 4"/>
          <p:cNvSpPr/>
          <p:nvPr/>
        </p:nvSpPr>
        <p:spPr>
          <a:xfrm>
            <a:off x="5486400" y="2590920"/>
            <a:ext cx="3429000" cy="3080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>
              <a:lnSpc>
                <a:spcPct val="100000"/>
              </a:lnSpc>
            </a:pPr>
            <a:r>
              <a:rPr lang="en-US" sz="2800">
                <a:solidFill>
                  <a:srgbClr val="ffffff"/>
                </a:solidFill>
                <a:latin typeface="Script MT Bold"/>
                <a:ea typeface="Times New Roman"/>
              </a:rPr>
              <a:t>•</a:t>
            </a:r>
            <a:r>
              <a:rPr lang="en-US" sz="2800">
                <a:solidFill>
                  <a:srgbClr val="ffffff"/>
                </a:solidFill>
                <a:latin typeface="Monotype Corsiva"/>
                <a:ea typeface="Times New Roman"/>
              </a:rPr>
              <a:t>South Carolina secedes from the Union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800">
                <a:solidFill>
                  <a:srgbClr val="ffffff"/>
                </a:solidFill>
                <a:latin typeface="Monotype Corsiva"/>
                <a:ea typeface="Times New Roman"/>
              </a:rPr>
              <a:t>• </a:t>
            </a:r>
            <a:r>
              <a:rPr lang="en-US" sz="2800">
                <a:solidFill>
                  <a:srgbClr val="ffffff"/>
                </a:solidFill>
                <a:latin typeface="Monotype Corsiva"/>
                <a:ea typeface="Times New Roman"/>
              </a:rPr>
              <a:t>Mississippi, Florida, Alabama, Georgia, Louisiana, and Texas follow</a:t>
            </a:r>
            <a:endParaRPr/>
          </a:p>
        </p:txBody>
      </p:sp>
    </p:spTree>
  </p:cSld>
  <p:timing>
    <p:tnLst>
      <p:par>
        <p:cTn id="13" dur="indefinite" restart="never" nodeType="tmRoot">
          <p:childTnLst>
            <p:seq>
              <p:cTn id="14" dur="indefinite" nodeType="mainSeq">
                <p:childTnLst>
                  <p:par>
                    <p:cTn id="15" dur="indefinite" fill="hold">
                      <p:stCondLst>
                        <p:cond delay="indefinite"/>
                      </p:stCondLst>
                      <p:childTnLst>
                        <p:par>
                          <p:cTn id="16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17" dur="indefinite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Shape 1"/>
          <p:cNvSpPr txBox="1"/>
          <p:nvPr/>
        </p:nvSpPr>
        <p:spPr>
          <a:xfrm>
            <a:off x="457200" y="274680"/>
            <a:ext cx="8228160" cy="1141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/>
            <a:r>
              <a:rPr lang="en-US" sz="4000" u="sng">
                <a:latin typeface="Arial"/>
              </a:rPr>
              <a:t>The Confederate States of America</a:t>
            </a:r>
            <a:endParaRPr/>
          </a:p>
        </p:txBody>
      </p:sp>
      <p:sp>
        <p:nvSpPr>
          <p:cNvPr id="61" name="TextShape 2"/>
          <p:cNvSpPr txBox="1"/>
          <p:nvPr/>
        </p:nvSpPr>
        <p:spPr>
          <a:xfrm>
            <a:off x="2677680" y="1554120"/>
            <a:ext cx="1801800" cy="127944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/>
            <a:r>
              <a:rPr lang="en-US" sz="2200">
                <a:latin typeface="Arial"/>
              </a:rPr>
              <a:t>Battle flag of the Confederacy</a:t>
            </a:r>
            <a:endParaRPr/>
          </a:p>
        </p:txBody>
      </p:sp>
      <p:sp>
        <p:nvSpPr>
          <p:cNvPr id="62" name="CustomShape 3"/>
          <p:cNvSpPr/>
          <p:nvPr/>
        </p:nvSpPr>
        <p:spPr>
          <a:xfrm>
            <a:off x="182520" y="4479840"/>
            <a:ext cx="1554120" cy="2286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/>
            <a:r>
              <a:rPr lang="en-US" sz="2200">
                <a:latin typeface="Arial"/>
              </a:rPr>
              <a:t>Jefferson Davis, </a:t>
            </a:r>
            <a:r>
              <a:rPr lang="en-US">
                <a:latin typeface="Arial"/>
              </a:rPr>
              <a:t>President of the Confederacy</a:t>
            </a:r>
            <a:endParaRPr/>
          </a:p>
        </p:txBody>
      </p:sp>
      <p:sp>
        <p:nvSpPr>
          <p:cNvPr id="63" name="CustomShape 4"/>
          <p:cNvSpPr/>
          <p:nvPr/>
        </p:nvSpPr>
        <p:spPr>
          <a:xfrm>
            <a:off x="5029200" y="1600200"/>
            <a:ext cx="4014720" cy="4524480"/>
          </a:xfrm>
          <a:prstGeom prst="rect">
            <a:avLst/>
          </a:prstGeom>
          <a:noFill/>
          <a:ln w="9360">
            <a:solidFill>
              <a:srgbClr val="80808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/>
            <a:r>
              <a:rPr lang="en-US" sz="3200">
                <a:latin typeface="Arial"/>
              </a:rPr>
              <a:t>From the C.S.A. Constitution:</a:t>
            </a:r>
            <a:endParaRPr/>
          </a:p>
          <a:p>
            <a:pPr/>
            <a:r>
              <a:rPr i="1" lang="en-US" sz="3200">
                <a:latin typeface="Arial"/>
              </a:rPr>
              <a:t>“</a:t>
            </a:r>
            <a:r>
              <a:rPr i="1" lang="en-US" sz="3200">
                <a:latin typeface="Arial"/>
              </a:rPr>
              <a:t>the institution of negro slavery as it now exists in the Confederate States, shall be recognized and protected by Congress”</a:t>
            </a:r>
            <a:endParaRPr/>
          </a:p>
        </p:txBody>
      </p:sp>
      <p:pic>
        <p:nvPicPr>
          <p:cNvPr id="64" name="" descr=""/>
          <p:cNvPicPr/>
          <p:nvPr/>
        </p:nvPicPr>
        <p:blipFill>
          <a:blip r:embed="rId1"/>
          <a:stretch/>
        </p:blipFill>
        <p:spPr>
          <a:xfrm>
            <a:off x="190440" y="1379520"/>
            <a:ext cx="2387520" cy="2387520"/>
          </a:xfrm>
          <a:prstGeom prst="rect">
            <a:avLst/>
          </a:prstGeom>
          <a:ln>
            <a:noFill/>
          </a:ln>
        </p:spPr>
      </p:pic>
      <p:pic>
        <p:nvPicPr>
          <p:cNvPr id="65" name="" descr=""/>
          <p:cNvPicPr/>
          <p:nvPr/>
        </p:nvPicPr>
        <p:blipFill>
          <a:blip r:embed="rId2"/>
          <a:stretch/>
        </p:blipFill>
        <p:spPr>
          <a:xfrm>
            <a:off x="1828800" y="4114800"/>
            <a:ext cx="2468520" cy="26510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Shape 1"/>
          <p:cNvSpPr txBox="1"/>
          <p:nvPr/>
        </p:nvSpPr>
        <p:spPr>
          <a:xfrm>
            <a:off x="457200" y="270000"/>
            <a:ext cx="8229600" cy="1425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/>
            <a:endParaRPr/>
          </a:p>
        </p:txBody>
      </p:sp>
      <p:sp>
        <p:nvSpPr>
          <p:cNvPr id="67" name="TextShape 2"/>
          <p:cNvSpPr txBox="1"/>
          <p:nvPr/>
        </p:nvSpPr>
        <p:spPr>
          <a:xfrm>
            <a:off x="457200" y="1600200"/>
            <a:ext cx="8229600" cy="4797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endParaRPr/>
          </a:p>
        </p:txBody>
      </p:sp>
      <p:pic>
        <p:nvPicPr>
          <p:cNvPr id="68" name="" descr=""/>
          <p:cNvPicPr/>
          <p:nvPr/>
        </p:nvPicPr>
        <p:blipFill>
          <a:blip r:embed="rId1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